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56" r:id="rId2"/>
    <p:sldId id="276" r:id="rId3"/>
    <p:sldId id="277" r:id="rId4"/>
    <p:sldId id="278" r:id="rId5"/>
    <p:sldId id="265" r:id="rId6"/>
    <p:sldId id="266" r:id="rId7"/>
    <p:sldId id="269" r:id="rId8"/>
    <p:sldId id="270" r:id="rId9"/>
    <p:sldId id="271" r:id="rId10"/>
    <p:sldId id="272" r:id="rId11"/>
    <p:sldId id="279" r:id="rId12"/>
    <p:sldId id="27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69" d="100"/>
          <a:sy n="69" d="100"/>
        </p:scale>
        <p:origin x="780" y="60"/>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6/21/2024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6/21/2024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6/21/2024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6/21/2024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6/21/2024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6/21/2024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6/21/2024</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6/21/2024</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CC0096-1860-4642-9CD2-0079EA5E7CD1}" type="datetimeFigureOut">
              <a:rPr lang="en-US" smtClean="0"/>
              <a:t>6/21/2024</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6/21/2024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6/21/2024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6/21/2024</a:t>
            </a:fld>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p>
            <a:r>
              <a:rPr lang="en-US" sz="4000" dirty="0">
                <a:solidFill>
                  <a:srgbClr val="FF0000"/>
                </a:solidFill>
              </a:rPr>
              <a:t>THE MARVEL</a:t>
            </a:r>
            <a:endParaRPr lang="en-US" dirty="0">
              <a:solidFill>
                <a:srgbClr val="FF0000"/>
              </a:solidFill>
            </a:endParaRPr>
          </a:p>
        </p:txBody>
      </p:sp>
      <p:pic>
        <p:nvPicPr>
          <p:cNvPr id="5" name="Picture 4" descr="A group of superheroes in a large group&#10;&#10;Description automatically generated">
            <a:extLst>
              <a:ext uri="{FF2B5EF4-FFF2-40B4-BE49-F238E27FC236}">
                <a16:creationId xmlns:a16="http://schemas.microsoft.com/office/drawing/2014/main" id="{80AE5026-89B4-67A2-3A29-3ADAD2EECFF9}"/>
              </a:ext>
            </a:extLst>
          </p:cNvPr>
          <p:cNvPicPr>
            <a:picLocks noChangeAspect="1"/>
          </p:cNvPicPr>
          <p:nvPr/>
        </p:nvPicPr>
        <p:blipFill rotWithShape="1">
          <a:blip r:embed="rId2">
            <a:extLst>
              <a:ext uri="{28A0092B-C50C-407E-A947-70E740481C1C}">
                <a14:useLocalDpi xmlns:a14="http://schemas.microsoft.com/office/drawing/2010/main" val="0"/>
              </a:ext>
            </a:extLst>
          </a:blip>
          <a:srcRect l="15028" r="21912" b="1"/>
          <a:stretch/>
        </p:blipFill>
        <p:spPr>
          <a:xfrm>
            <a:off x="781251" y="777240"/>
            <a:ext cx="6400800" cy="5303520"/>
          </a:xfrm>
          <a:prstGeom prst="rect">
            <a:avLst/>
          </a:prstGeom>
          <a:noFill/>
        </p:spPr>
      </p:pic>
      <p:sp>
        <p:nvSpPr>
          <p:cNvPr id="3" name="Subtitle 2"/>
          <p:cNvSpPr>
            <a:spLocks noGrp="1"/>
          </p:cNvSpPr>
          <p:nvPr>
            <p:ph type="body" sz="half" idx="2"/>
          </p:nvPr>
        </p:nvSpPr>
        <p:spPr>
          <a:xfrm>
            <a:off x="7997952" y="3429000"/>
            <a:ext cx="3127248" cy="1828800"/>
          </a:xfrm>
        </p:spPr>
        <p:txBody>
          <a:bodyPr>
            <a:normAutofit lnSpcReduction="10000"/>
          </a:bodyPr>
          <a:lstStyle/>
          <a:p>
            <a:pPr>
              <a:spcAft>
                <a:spcPts val="600"/>
              </a:spcAft>
            </a:pPr>
            <a:r>
              <a:rPr lang="en-US" sz="2000" dirty="0"/>
              <a:t>Present by:</a:t>
            </a:r>
          </a:p>
          <a:p>
            <a:pPr>
              <a:spcAft>
                <a:spcPts val="600"/>
              </a:spcAft>
            </a:pPr>
            <a:r>
              <a:rPr lang="en-US" sz="2000" dirty="0"/>
              <a:t>Milind </a:t>
            </a:r>
            <a:r>
              <a:rPr lang="en-US" sz="2000" dirty="0" err="1"/>
              <a:t>Randive</a:t>
            </a:r>
            <a:r>
              <a:rPr lang="en-US" sz="2000" dirty="0"/>
              <a:t>(230971)</a:t>
            </a:r>
          </a:p>
          <a:p>
            <a:pPr>
              <a:spcAft>
                <a:spcPts val="600"/>
              </a:spcAft>
            </a:pPr>
            <a:r>
              <a:rPr lang="en-US" sz="2000" dirty="0"/>
              <a:t>Anurag Gour()</a:t>
            </a:r>
          </a:p>
          <a:p>
            <a:pPr>
              <a:spcAft>
                <a:spcPts val="600"/>
              </a:spcAft>
            </a:pPr>
            <a:r>
              <a:rPr lang="en-US" sz="2000" dirty="0" err="1"/>
              <a:t>Devansh</a:t>
            </a:r>
            <a:r>
              <a:rPr lang="en-US" sz="2000" dirty="0"/>
              <a:t> ()</a:t>
            </a:r>
          </a:p>
          <a:p>
            <a:pPr>
              <a:spcAft>
                <a:spcPts val="600"/>
              </a:spcAft>
            </a:pPr>
            <a:r>
              <a:rPr lang="en-US" sz="2000" dirty="0"/>
              <a:t>Course: </a:t>
            </a:r>
            <a:r>
              <a:rPr lang="en-US" sz="2000" dirty="0" err="1"/>
              <a:t>B.tech</a:t>
            </a:r>
            <a:r>
              <a:rPr lang="en-US" sz="2000" dirty="0"/>
              <a:t>(FSD)</a:t>
            </a:r>
          </a:p>
          <a:p>
            <a:pPr>
              <a:spcAft>
                <a:spcPts val="600"/>
              </a:spcAft>
            </a:pPr>
            <a:endParaRPr lang="en-IN" sz="2000" dirty="0"/>
          </a:p>
        </p:txBody>
      </p:sp>
    </p:spTree>
    <p:extLst>
      <p:ext uri="{BB962C8B-B14F-4D97-AF65-F5344CB8AC3E}">
        <p14:creationId xmlns:p14="http://schemas.microsoft.com/office/powerpoint/2010/main" val="24245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E8FAD9F-2112-E8A0-200C-7B0BEA0A31CF}"/>
              </a:ext>
            </a:extLst>
          </p:cNvPr>
          <p:cNvSpPr txBox="1"/>
          <p:nvPr/>
        </p:nvSpPr>
        <p:spPr>
          <a:xfrm>
            <a:off x="587388" y="1484784"/>
            <a:ext cx="11017224" cy="3231654"/>
          </a:xfrm>
          <a:prstGeom prst="rect">
            <a:avLst/>
          </a:prstGeom>
          <a:noFill/>
        </p:spPr>
        <p:txBody>
          <a:bodyPr wrap="square">
            <a:spAutoFit/>
          </a:bodyPr>
          <a:lstStyle/>
          <a:p>
            <a:pPr marL="342900" indent="-342900" algn="just">
              <a:buFont typeface="Wingdings" panose="05000000000000000000" pitchFamily="2" charset="2"/>
              <a:buChar char="§"/>
            </a:pPr>
            <a:r>
              <a:rPr lang="en-IN" sz="2400" b="1" dirty="0"/>
              <a:t> Here's a glimpse into the future scope of the Marvel website:</a:t>
            </a:r>
          </a:p>
          <a:p>
            <a:pPr algn="just"/>
            <a:endParaRPr lang="en-IN" dirty="0"/>
          </a:p>
          <a:p>
            <a:pPr algn="just"/>
            <a:endParaRPr lang="en-IN" dirty="0"/>
          </a:p>
          <a:p>
            <a:pPr algn="just"/>
            <a:r>
              <a:rPr lang="en-IN" dirty="0"/>
              <a:t> * Enhanced Interactive Content: The website could incorporate more interactive features like quizzes, games, and AR experiences to engage fans and deepen their connection to the Marvel Universe.</a:t>
            </a:r>
          </a:p>
          <a:p>
            <a:pPr algn="just"/>
            <a:r>
              <a:rPr lang="en-IN" dirty="0"/>
              <a:t> * Personalized User Experience: By tailoring content and recommendations based on user preferences, the website can create a more personalized and immersive experience for each visitor.</a:t>
            </a:r>
          </a:p>
          <a:p>
            <a:pPr algn="just"/>
            <a:r>
              <a:rPr lang="en-IN" dirty="0"/>
              <a:t> * Integration with Streaming Services: The website could potentially integrate with Disney+ or other streaming services, allowing users to seamlessly access Marvel content directly from the website.</a:t>
            </a:r>
          </a:p>
          <a:p>
            <a:pPr algn="just"/>
            <a:r>
              <a:rPr lang="en-IN" dirty="0"/>
              <a:t> * E-commerce Integration: The website could offer an integrated e-commerce platform for fans to purchase merchandise, comics, and other Marvel products.</a:t>
            </a:r>
          </a:p>
        </p:txBody>
      </p:sp>
    </p:spTree>
    <p:extLst>
      <p:ext uri="{BB962C8B-B14F-4D97-AF65-F5344CB8AC3E}">
        <p14:creationId xmlns:p14="http://schemas.microsoft.com/office/powerpoint/2010/main" val="215988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3D0E8BB-38EB-E7E9-EE11-420AA2A84DA0}"/>
              </a:ext>
            </a:extLst>
          </p:cNvPr>
          <p:cNvSpPr/>
          <p:nvPr/>
        </p:nvSpPr>
        <p:spPr>
          <a:xfrm>
            <a:off x="3413702" y="640800"/>
            <a:ext cx="5364596" cy="627959"/>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D10EECFF-4C81-A9D6-00E3-41DBA6D35E4F}"/>
              </a:ext>
            </a:extLst>
          </p:cNvPr>
          <p:cNvSpPr txBox="1"/>
          <p:nvPr/>
        </p:nvSpPr>
        <p:spPr>
          <a:xfrm>
            <a:off x="4147283" y="770113"/>
            <a:ext cx="3897433" cy="369332"/>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algn="ctr"/>
            <a:r>
              <a:rPr lang="en-IN" b="1" dirty="0"/>
              <a:t>Future Work On The Project</a:t>
            </a:r>
          </a:p>
        </p:txBody>
      </p:sp>
      <p:sp>
        <p:nvSpPr>
          <p:cNvPr id="4" name="TextBox 3">
            <a:extLst>
              <a:ext uri="{FF2B5EF4-FFF2-40B4-BE49-F238E27FC236}">
                <a16:creationId xmlns:a16="http://schemas.microsoft.com/office/drawing/2014/main" id="{A9651810-96CE-270C-B06F-8B03CC1214BB}"/>
              </a:ext>
            </a:extLst>
          </p:cNvPr>
          <p:cNvSpPr txBox="1"/>
          <p:nvPr/>
        </p:nvSpPr>
        <p:spPr>
          <a:xfrm>
            <a:off x="767408" y="2276872"/>
            <a:ext cx="11017224" cy="4247317"/>
          </a:xfrm>
          <a:prstGeom prst="rect">
            <a:avLst/>
          </a:prstGeom>
          <a:noFill/>
        </p:spPr>
        <p:txBody>
          <a:bodyPr wrap="square" rtlCol="0">
            <a:spAutoFit/>
          </a:bodyPr>
          <a:lstStyle/>
          <a:p>
            <a:pPr marL="285750" indent="-285750">
              <a:buFont typeface="Arial" panose="020B0604020202020204" pitchFamily="34" charset="0"/>
              <a:buChar char="•"/>
            </a:pPr>
            <a:r>
              <a:rPr lang="en-IN" dirty="0"/>
              <a:t>Make it full responsive.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More use of fixed and grid .</a:t>
            </a:r>
          </a:p>
          <a:p>
            <a:endParaRPr lang="en-IN" dirty="0"/>
          </a:p>
          <a:p>
            <a:pPr marL="285750" indent="-285750">
              <a:buFont typeface="Arial" panose="020B0604020202020204" pitchFamily="34" charset="0"/>
              <a:buChar char="•"/>
            </a:pPr>
            <a:r>
              <a:rPr lang="en-IN" dirty="0"/>
              <a:t>Paying attention on the display property.</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Adding of JavaScript for transection.</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Use of simple and important or required terms.</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Still more  page remain to  </a:t>
            </a:r>
            <a:r>
              <a:rPr lang="en-IN"/>
              <a:t>make it full.  </a:t>
            </a: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4134605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65927B-6683-E23E-301D-30CE2D96BC9D}"/>
              </a:ext>
            </a:extLst>
          </p:cNvPr>
          <p:cNvSpPr txBox="1"/>
          <p:nvPr/>
        </p:nvSpPr>
        <p:spPr bwMode="white">
          <a:xfrm>
            <a:off x="1066800" y="3165763"/>
            <a:ext cx="10058400" cy="1711037"/>
          </a:xfrm>
          <a:prstGeom prst="rect">
            <a:avLst/>
          </a:prstGeom>
        </p:spPr>
        <p:txBody>
          <a:bodyPr vert="horz" lIns="91440" tIns="45720" rIns="91440" bIns="45720" rtlCol="0" anchor="b">
            <a:normAutofit/>
          </a:bodyPr>
          <a:lstStyle/>
          <a:p>
            <a:pPr>
              <a:lnSpc>
                <a:spcPct val="80000"/>
              </a:lnSpc>
              <a:spcBef>
                <a:spcPct val="0"/>
              </a:spcBef>
              <a:spcAft>
                <a:spcPts val="600"/>
              </a:spcAft>
            </a:pPr>
            <a:r>
              <a:rPr lang="en-US" sz="5400" kern="1200" dirty="0">
                <a:latin typeface="+mj-lt"/>
                <a:ea typeface="+mj-ea"/>
                <a:cs typeface="+mj-cs"/>
              </a:rPr>
              <a:t>THANK YOU</a:t>
            </a:r>
          </a:p>
        </p:txBody>
      </p:sp>
    </p:spTree>
    <p:extLst>
      <p:ext uri="{BB962C8B-B14F-4D97-AF65-F5344CB8AC3E}">
        <p14:creationId xmlns:p14="http://schemas.microsoft.com/office/powerpoint/2010/main" val="36611808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Parallelogram 21">
            <a:extLst>
              <a:ext uri="{FF2B5EF4-FFF2-40B4-BE49-F238E27FC236}">
                <a16:creationId xmlns:a16="http://schemas.microsoft.com/office/drawing/2014/main" id="{5EF8454D-1A5A-47CE-8E14-2238017021F4}"/>
              </a:ext>
            </a:extLst>
          </p:cNvPr>
          <p:cNvSpPr/>
          <p:nvPr/>
        </p:nvSpPr>
        <p:spPr>
          <a:xfrm rot="186003">
            <a:off x="5706393" y="2058897"/>
            <a:ext cx="2119760" cy="2857439"/>
          </a:xfrm>
          <a:prstGeom prst="parallelogram">
            <a:avLst/>
          </a:prstGeom>
          <a:solidFill>
            <a:schemeClr val="accent3">
              <a:lumMod val="40000"/>
              <a:lumOff val="6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grpSp>
        <p:nvGrpSpPr>
          <p:cNvPr id="21" name="Group 20">
            <a:extLst>
              <a:ext uri="{FF2B5EF4-FFF2-40B4-BE49-F238E27FC236}">
                <a16:creationId xmlns:a16="http://schemas.microsoft.com/office/drawing/2014/main" id="{0BBBA2EF-2CB5-ECDB-9EE8-6A93B9172217}"/>
              </a:ext>
            </a:extLst>
          </p:cNvPr>
          <p:cNvGrpSpPr/>
          <p:nvPr/>
        </p:nvGrpSpPr>
        <p:grpSpPr>
          <a:xfrm>
            <a:off x="4511824" y="1124744"/>
            <a:ext cx="8280920" cy="5400600"/>
            <a:chOff x="4151784" y="554792"/>
            <a:chExt cx="9073008" cy="6757664"/>
          </a:xfrm>
          <a:blipFill>
            <a:blip r:embed="rId2"/>
            <a:stretch>
              <a:fillRect/>
            </a:stretch>
          </a:blipFill>
        </p:grpSpPr>
        <p:sp>
          <p:nvSpPr>
            <p:cNvPr id="15" name="Parallelogram 14">
              <a:extLst>
                <a:ext uri="{FF2B5EF4-FFF2-40B4-BE49-F238E27FC236}">
                  <a16:creationId xmlns:a16="http://schemas.microsoft.com/office/drawing/2014/main" id="{D0CA50E9-E2B9-DFCA-4558-16FB94989C4B}"/>
                </a:ext>
              </a:extLst>
            </p:cNvPr>
            <p:cNvSpPr/>
            <p:nvPr/>
          </p:nvSpPr>
          <p:spPr>
            <a:xfrm>
              <a:off x="4151784" y="554792"/>
              <a:ext cx="2808312" cy="3888432"/>
            </a:xfrm>
            <a:prstGeom prst="parallelogram">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Parallelogram 17">
              <a:extLst>
                <a:ext uri="{FF2B5EF4-FFF2-40B4-BE49-F238E27FC236}">
                  <a16:creationId xmlns:a16="http://schemas.microsoft.com/office/drawing/2014/main" id="{A9AFB7F1-BFFB-367B-B9ED-82DAB33DD8E1}"/>
                </a:ext>
              </a:extLst>
            </p:cNvPr>
            <p:cNvSpPr/>
            <p:nvPr/>
          </p:nvSpPr>
          <p:spPr>
            <a:xfrm>
              <a:off x="6096000" y="2492896"/>
              <a:ext cx="2808312" cy="3888432"/>
            </a:xfrm>
            <a:prstGeom prst="parallelogram">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Parallelogram 18">
              <a:extLst>
                <a:ext uri="{FF2B5EF4-FFF2-40B4-BE49-F238E27FC236}">
                  <a16:creationId xmlns:a16="http://schemas.microsoft.com/office/drawing/2014/main" id="{63803C08-50B1-A3B2-0EE2-B4563F3D3F73}"/>
                </a:ext>
              </a:extLst>
            </p:cNvPr>
            <p:cNvSpPr/>
            <p:nvPr/>
          </p:nvSpPr>
          <p:spPr>
            <a:xfrm>
              <a:off x="8604488" y="1052736"/>
              <a:ext cx="2808312" cy="3888432"/>
            </a:xfrm>
            <a:prstGeom prst="parallelogram">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Parallelogram 19">
              <a:extLst>
                <a:ext uri="{FF2B5EF4-FFF2-40B4-BE49-F238E27FC236}">
                  <a16:creationId xmlns:a16="http://schemas.microsoft.com/office/drawing/2014/main" id="{DA660746-873C-0346-5331-A0B53FC4EBD4}"/>
                </a:ext>
              </a:extLst>
            </p:cNvPr>
            <p:cNvSpPr/>
            <p:nvPr/>
          </p:nvSpPr>
          <p:spPr>
            <a:xfrm>
              <a:off x="10416480" y="3424024"/>
              <a:ext cx="2808312" cy="3888432"/>
            </a:xfrm>
            <a:prstGeom prst="parallelogram">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3" name="TextBox 22">
            <a:extLst>
              <a:ext uri="{FF2B5EF4-FFF2-40B4-BE49-F238E27FC236}">
                <a16:creationId xmlns:a16="http://schemas.microsoft.com/office/drawing/2014/main" id="{3EC7EC89-973A-645E-D845-EE715E6BDC24}"/>
              </a:ext>
            </a:extLst>
          </p:cNvPr>
          <p:cNvSpPr txBox="1"/>
          <p:nvPr/>
        </p:nvSpPr>
        <p:spPr>
          <a:xfrm>
            <a:off x="283674" y="2132856"/>
            <a:ext cx="3979900" cy="3416320"/>
          </a:xfrm>
          <a:prstGeom prst="rect">
            <a:avLst/>
          </a:prstGeom>
          <a:noFill/>
        </p:spPr>
        <p:txBody>
          <a:bodyPr wrap="square" rtlCol="0">
            <a:spAutoFit/>
          </a:bodyPr>
          <a:lstStyle/>
          <a:p>
            <a:pPr algn="just"/>
            <a:r>
              <a:rPr lang="en-US" dirty="0"/>
              <a:t>The Marvel Cinematic Universe (MCU) films are a series of American superhero films produced by Marvel Studios based on characters that appear in publications by Marvel Comics. The MCU is the shared universe in which all of the films are set. The films have been in production since 2007, and in that time Marvel Studios has produced and released 33 films, with at least 11 more in various stages of development.</a:t>
            </a:r>
            <a:endParaRPr lang="en-IN" dirty="0"/>
          </a:p>
        </p:txBody>
      </p:sp>
      <p:sp>
        <p:nvSpPr>
          <p:cNvPr id="28" name="Rectangle: Diagonal Corners Snipped 27">
            <a:extLst>
              <a:ext uri="{FF2B5EF4-FFF2-40B4-BE49-F238E27FC236}">
                <a16:creationId xmlns:a16="http://schemas.microsoft.com/office/drawing/2014/main" id="{943EFE19-5406-101D-E251-6E7CDD59B357}"/>
              </a:ext>
            </a:extLst>
          </p:cNvPr>
          <p:cNvSpPr/>
          <p:nvPr/>
        </p:nvSpPr>
        <p:spPr>
          <a:xfrm rot="10800000">
            <a:off x="345521" y="912780"/>
            <a:ext cx="3856206" cy="792088"/>
          </a:xfrm>
          <a:prstGeom prst="snip2Diag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TextBox 26">
            <a:extLst>
              <a:ext uri="{FF2B5EF4-FFF2-40B4-BE49-F238E27FC236}">
                <a16:creationId xmlns:a16="http://schemas.microsoft.com/office/drawing/2014/main" id="{9643426D-5305-E088-800B-8C3874AC14E2}"/>
              </a:ext>
            </a:extLst>
          </p:cNvPr>
          <p:cNvSpPr txBox="1"/>
          <p:nvPr/>
        </p:nvSpPr>
        <p:spPr>
          <a:xfrm>
            <a:off x="617440" y="1094926"/>
            <a:ext cx="3174304" cy="369332"/>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a:spAutoFit/>
          </a:bodyPr>
          <a:lstStyle/>
          <a:p>
            <a:r>
              <a:rPr lang="en-US" b="1" dirty="0">
                <a:latin typeface="Amasis MT Pro Black" panose="020F0502020204030204" pitchFamily="18" charset="0"/>
              </a:rPr>
              <a:t>The Marvel Cinematic Universe </a:t>
            </a:r>
            <a:endParaRPr lang="en-IN" b="1" dirty="0">
              <a:latin typeface="Amasis MT Pro Black" panose="020F0502020204030204" pitchFamily="18" charset="0"/>
            </a:endParaRPr>
          </a:p>
        </p:txBody>
      </p:sp>
    </p:spTree>
    <p:extLst>
      <p:ext uri="{BB962C8B-B14F-4D97-AF65-F5344CB8AC3E}">
        <p14:creationId xmlns:p14="http://schemas.microsoft.com/office/powerpoint/2010/main" val="2989894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B781A3-7730-7D40-428D-30301CD75745}"/>
              </a:ext>
            </a:extLst>
          </p:cNvPr>
          <p:cNvSpPr>
            <a:spLocks noGrp="1"/>
          </p:cNvSpPr>
          <p:nvPr>
            <p:ph idx="1"/>
          </p:nvPr>
        </p:nvSpPr>
        <p:spPr>
          <a:xfrm>
            <a:off x="119336" y="1268760"/>
            <a:ext cx="10873208" cy="5131296"/>
          </a:xfrm>
        </p:spPr>
        <p:txBody>
          <a:bodyPr/>
          <a:lstStyle/>
          <a:p>
            <a:r>
              <a:rPr lang="en-IN" dirty="0"/>
              <a:t>Project Goal: </a:t>
            </a:r>
            <a:r>
              <a:rPr lang="en-US" dirty="0"/>
              <a:t>Design and develop a new, engaging website for Marvel Comics.</a:t>
            </a:r>
          </a:p>
          <a:p>
            <a:r>
              <a:rPr lang="en-US" dirty="0"/>
              <a:t>Target Audience:</a:t>
            </a:r>
            <a:endParaRPr lang="en-IN" dirty="0"/>
          </a:p>
          <a:p>
            <a:pPr marL="0" indent="0">
              <a:buNone/>
            </a:pPr>
            <a:r>
              <a:rPr lang="en-US" dirty="0"/>
              <a:t>Existing Marvel fans</a:t>
            </a:r>
          </a:p>
          <a:p>
            <a:pPr marL="0" indent="0">
              <a:buNone/>
            </a:pPr>
            <a:r>
              <a:rPr lang="en-US" dirty="0"/>
              <a:t>Comic book enthusiasts</a:t>
            </a:r>
          </a:p>
          <a:p>
            <a:pPr marL="0" indent="0">
              <a:buNone/>
            </a:pPr>
            <a:r>
              <a:rPr lang="en-US" dirty="0"/>
              <a:t>Potential new audience</a:t>
            </a:r>
          </a:p>
          <a:p>
            <a:r>
              <a:rPr lang="en-US" dirty="0"/>
              <a:t>Presentation Outline:</a:t>
            </a:r>
          </a:p>
          <a:p>
            <a:pPr marL="0" indent="0">
              <a:buNone/>
            </a:pPr>
            <a:r>
              <a:rPr lang="en-US" dirty="0"/>
              <a:t>Briefly introduce myself marvel and its current web presence</a:t>
            </a:r>
          </a:p>
          <a:p>
            <a:pPr marL="0" indent="0">
              <a:buNone/>
            </a:pPr>
            <a:r>
              <a:rPr lang="en-US" dirty="0"/>
              <a:t>Highlight the need for a website redesign</a:t>
            </a:r>
          </a:p>
          <a:p>
            <a:r>
              <a:rPr lang="en-US" dirty="0"/>
              <a:t>Website Objectives</a:t>
            </a:r>
          </a:p>
          <a:p>
            <a:pPr marL="0" indent="0">
              <a:buNone/>
            </a:pPr>
            <a:r>
              <a:rPr lang="en-US" dirty="0"/>
              <a:t>Define the goals of the new website improved content organization,  promoting fan </a:t>
            </a:r>
            <a:r>
              <a:rPr lang="en-US" dirty="0" err="1"/>
              <a:t>intraction</a:t>
            </a:r>
            <a:endParaRPr lang="en-US" dirty="0"/>
          </a:p>
          <a:p>
            <a:pPr marL="0" indent="0">
              <a:buNone/>
            </a:pPr>
            <a:endParaRPr lang="en-US" dirty="0"/>
          </a:p>
          <a:p>
            <a:endParaRPr lang="en-US" dirty="0"/>
          </a:p>
        </p:txBody>
      </p:sp>
      <p:sp>
        <p:nvSpPr>
          <p:cNvPr id="7" name="Rectangle: Rounded Corners 6">
            <a:extLst>
              <a:ext uri="{FF2B5EF4-FFF2-40B4-BE49-F238E27FC236}">
                <a16:creationId xmlns:a16="http://schemas.microsoft.com/office/drawing/2014/main" id="{B3465DCE-E3E1-EBF4-A221-BE8B90F3629A}"/>
              </a:ext>
            </a:extLst>
          </p:cNvPr>
          <p:cNvSpPr/>
          <p:nvPr/>
        </p:nvSpPr>
        <p:spPr>
          <a:xfrm>
            <a:off x="3233682" y="240636"/>
            <a:ext cx="5724636" cy="668084"/>
          </a:xfrm>
          <a:prstGeom prst="round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9CCA982A-FF5C-C563-1449-FAFBC35AB09D}"/>
              </a:ext>
            </a:extLst>
          </p:cNvPr>
          <p:cNvSpPr txBox="1"/>
          <p:nvPr/>
        </p:nvSpPr>
        <p:spPr>
          <a:xfrm>
            <a:off x="4529826" y="380563"/>
            <a:ext cx="3132348" cy="400110"/>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algn="ctr"/>
            <a:r>
              <a:rPr lang="en-US" sz="2000" b="1" dirty="0" err="1"/>
              <a:t>Overvi</a:t>
            </a:r>
            <a:r>
              <a:rPr lang="en-IN" sz="2000" b="1" dirty="0" err="1"/>
              <a:t>ew</a:t>
            </a:r>
            <a:r>
              <a:rPr lang="en-IN" sz="2000" b="1" dirty="0"/>
              <a:t> of the project</a:t>
            </a:r>
            <a:endParaRPr lang="en-US" sz="2000" b="1" dirty="0"/>
          </a:p>
        </p:txBody>
      </p:sp>
    </p:spTree>
    <p:extLst>
      <p:ext uri="{BB962C8B-B14F-4D97-AF65-F5344CB8AC3E}">
        <p14:creationId xmlns:p14="http://schemas.microsoft.com/office/powerpoint/2010/main" val="16104449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A49EC37-B8C6-6A76-5727-66787D69B82F}"/>
              </a:ext>
            </a:extLst>
          </p:cNvPr>
          <p:cNvSpPr>
            <a:spLocks noGrp="1"/>
          </p:cNvSpPr>
          <p:nvPr>
            <p:ph idx="1"/>
          </p:nvPr>
        </p:nvSpPr>
        <p:spPr>
          <a:xfrm>
            <a:off x="623392" y="1124744"/>
            <a:ext cx="11809312" cy="6480720"/>
          </a:xfrm>
        </p:spPr>
        <p:txBody>
          <a:bodyPr/>
          <a:lstStyle/>
          <a:p>
            <a:r>
              <a:rPr lang="en-US" dirty="0"/>
              <a:t>Content Strategy</a:t>
            </a:r>
          </a:p>
          <a:p>
            <a:pPr marL="0" indent="0">
              <a:buNone/>
            </a:pPr>
            <a:r>
              <a:rPr lang="en-US" dirty="0"/>
              <a:t>Outline the plan for creating and managing website content</a:t>
            </a:r>
          </a:p>
          <a:p>
            <a:r>
              <a:rPr lang="en-US" dirty="0"/>
              <a:t>Timeline and Budget:</a:t>
            </a:r>
          </a:p>
          <a:p>
            <a:pPr marL="0" indent="0">
              <a:buNone/>
            </a:pPr>
            <a:r>
              <a:rPr lang="en-US" dirty="0"/>
              <a:t>Provide a high-level overview of the project timeline and budget.</a:t>
            </a:r>
          </a:p>
          <a:p>
            <a:r>
              <a:rPr lang="en-US" dirty="0"/>
              <a:t>Design Mockups:</a:t>
            </a:r>
          </a:p>
          <a:p>
            <a:pPr marL="0" indent="0">
              <a:buNone/>
            </a:pPr>
            <a:r>
              <a:rPr lang="en-US" dirty="0"/>
              <a:t>Visually present the website’s layout, navigation, and visual style</a:t>
            </a:r>
          </a:p>
          <a:p>
            <a:pPr marL="0" indent="0">
              <a:buNone/>
            </a:pPr>
            <a:r>
              <a:rPr lang="en-US" dirty="0"/>
              <a:t> </a:t>
            </a:r>
            <a:endParaRPr lang="en-IN" dirty="0"/>
          </a:p>
        </p:txBody>
      </p:sp>
    </p:spTree>
    <p:extLst>
      <p:ext uri="{BB962C8B-B14F-4D97-AF65-F5344CB8AC3E}">
        <p14:creationId xmlns:p14="http://schemas.microsoft.com/office/powerpoint/2010/main" val="40099910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01EF165B-EEDF-D56D-461B-C4A2AE00BECC}"/>
              </a:ext>
            </a:extLst>
          </p:cNvPr>
          <p:cNvSpPr/>
          <p:nvPr/>
        </p:nvSpPr>
        <p:spPr>
          <a:xfrm>
            <a:off x="2747628" y="254261"/>
            <a:ext cx="6696744" cy="936104"/>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TextBox 37">
            <a:extLst>
              <a:ext uri="{FF2B5EF4-FFF2-40B4-BE49-F238E27FC236}">
                <a16:creationId xmlns:a16="http://schemas.microsoft.com/office/drawing/2014/main" id="{FDE400BA-AE3C-1E01-DF54-C3431F344778}"/>
              </a:ext>
            </a:extLst>
          </p:cNvPr>
          <p:cNvSpPr txBox="1"/>
          <p:nvPr/>
        </p:nvSpPr>
        <p:spPr>
          <a:xfrm>
            <a:off x="3047223" y="491480"/>
            <a:ext cx="6097554" cy="400110"/>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a:spAutoFit/>
          </a:bodyPr>
          <a:lstStyle/>
          <a:p>
            <a:pPr algn="ctr"/>
            <a:r>
              <a:rPr lang="en-US" sz="2000" b="1" dirty="0"/>
              <a:t>Methodology used in making the website </a:t>
            </a:r>
            <a:endParaRPr lang="en-IN" sz="2000" b="1" dirty="0"/>
          </a:p>
        </p:txBody>
      </p:sp>
      <p:sp>
        <p:nvSpPr>
          <p:cNvPr id="40" name="TextBox 39">
            <a:extLst>
              <a:ext uri="{FF2B5EF4-FFF2-40B4-BE49-F238E27FC236}">
                <a16:creationId xmlns:a16="http://schemas.microsoft.com/office/drawing/2014/main" id="{86F5F658-8031-FC49-2247-41379941C892}"/>
              </a:ext>
            </a:extLst>
          </p:cNvPr>
          <p:cNvSpPr txBox="1"/>
          <p:nvPr/>
        </p:nvSpPr>
        <p:spPr>
          <a:xfrm>
            <a:off x="659396" y="1782395"/>
            <a:ext cx="10873208" cy="3293209"/>
          </a:xfrm>
          <a:prstGeom prst="rect">
            <a:avLst/>
          </a:prstGeom>
          <a:noFill/>
        </p:spPr>
        <p:txBody>
          <a:bodyPr wrap="square">
            <a:spAutoFit/>
          </a:bodyPr>
          <a:lstStyle/>
          <a:p>
            <a:pPr marL="342900" indent="-342900">
              <a:buFont typeface="Wingdings" panose="05000000000000000000" pitchFamily="2" charset="2"/>
              <a:buChar char="§"/>
            </a:pPr>
            <a:r>
              <a:rPr lang="en-IN" sz="2400" b="1" dirty="0"/>
              <a:t> Here are some  methodology used to create the website:</a:t>
            </a:r>
          </a:p>
          <a:p>
            <a:endParaRPr lang="en-IN" sz="2000" dirty="0"/>
          </a:p>
          <a:p>
            <a:r>
              <a:rPr lang="en-IN" sz="2000" dirty="0"/>
              <a:t>	</a:t>
            </a:r>
            <a:r>
              <a:rPr lang="en-IN" dirty="0"/>
              <a:t> * User-</a:t>
            </a:r>
            <a:r>
              <a:rPr lang="en-IN" dirty="0" err="1"/>
              <a:t>centered</a:t>
            </a:r>
            <a:r>
              <a:rPr lang="en-IN" dirty="0"/>
              <a:t> design (UCD):  Involve target users throughout the design process to ensure the website meets their needs and expectations. Conduct user research to understand their goals, </a:t>
            </a:r>
            <a:r>
              <a:rPr lang="en-IN" dirty="0" err="1"/>
              <a:t>behaviors</a:t>
            </a:r>
            <a:r>
              <a:rPr lang="en-IN" dirty="0"/>
              <a:t>, and pain points. </a:t>
            </a:r>
          </a:p>
          <a:p>
            <a:r>
              <a:rPr lang="en-IN" dirty="0"/>
              <a:t>	* Agile development: Break down website development into smaller, iterative cycles. This allows for continuous feedback and improvement throughout the process.</a:t>
            </a:r>
          </a:p>
          <a:p>
            <a:r>
              <a:rPr lang="en-IN" dirty="0"/>
              <a:t> 	* Content management system (CMS):  Choose a CMS that allows for easy content creation and management. This will empower non-technical staff to update the website without relying on developers. </a:t>
            </a:r>
          </a:p>
          <a:p>
            <a:r>
              <a:rPr lang="en-IN" dirty="0"/>
              <a:t>	* Search engine optimization (SEO):  Optimize the website for search engines to improve organic visibility. This includes using relevant keywords and meta descriptions.</a:t>
            </a:r>
          </a:p>
        </p:txBody>
      </p:sp>
    </p:spTree>
    <p:extLst>
      <p:ext uri="{BB962C8B-B14F-4D97-AF65-F5344CB8AC3E}">
        <p14:creationId xmlns:p14="http://schemas.microsoft.com/office/powerpoint/2010/main" val="3042826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Single Corner Rounded 10">
            <a:extLst>
              <a:ext uri="{FF2B5EF4-FFF2-40B4-BE49-F238E27FC236}">
                <a16:creationId xmlns:a16="http://schemas.microsoft.com/office/drawing/2014/main" id="{57B4B408-F13A-A4C5-B712-38CE1594343B}"/>
              </a:ext>
            </a:extLst>
          </p:cNvPr>
          <p:cNvSpPr/>
          <p:nvPr/>
        </p:nvSpPr>
        <p:spPr>
          <a:xfrm>
            <a:off x="3143672" y="188640"/>
            <a:ext cx="6048672" cy="864096"/>
          </a:xfrm>
          <a:prstGeom prst="round1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2DDDB7CC-7342-91A9-CE76-730B37CB58A5}"/>
              </a:ext>
            </a:extLst>
          </p:cNvPr>
          <p:cNvSpPr txBox="1"/>
          <p:nvPr/>
        </p:nvSpPr>
        <p:spPr>
          <a:xfrm>
            <a:off x="4403812" y="436022"/>
            <a:ext cx="3384376" cy="400110"/>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algn="ctr"/>
            <a:r>
              <a:rPr lang="en-US" sz="2000" b="1" dirty="0"/>
              <a:t>Technology Stack</a:t>
            </a:r>
            <a:endParaRPr lang="en-IN" sz="2000" b="1" dirty="0"/>
          </a:p>
        </p:txBody>
      </p:sp>
      <p:sp>
        <p:nvSpPr>
          <p:cNvPr id="10" name="TextBox 9">
            <a:extLst>
              <a:ext uri="{FF2B5EF4-FFF2-40B4-BE49-F238E27FC236}">
                <a16:creationId xmlns:a16="http://schemas.microsoft.com/office/drawing/2014/main" id="{DAD7F9B6-E537-BB69-6EFF-2F4F673F8CB9}"/>
              </a:ext>
            </a:extLst>
          </p:cNvPr>
          <p:cNvSpPr txBox="1"/>
          <p:nvPr/>
        </p:nvSpPr>
        <p:spPr>
          <a:xfrm>
            <a:off x="371364" y="2132856"/>
            <a:ext cx="11593288" cy="2308324"/>
          </a:xfrm>
          <a:prstGeom prst="rect">
            <a:avLst/>
          </a:prstGeom>
          <a:noFill/>
        </p:spPr>
        <p:txBody>
          <a:bodyPr wrap="square">
            <a:spAutoFit/>
          </a:bodyPr>
          <a:lstStyle/>
          <a:p>
            <a:pPr algn="just"/>
            <a:r>
              <a:rPr lang="en-IN" dirty="0"/>
              <a:t>HTML and CSS are the fundamental technologies you'll need to create the website's structure and style. Here's a breakdown of their roles:</a:t>
            </a:r>
          </a:p>
          <a:p>
            <a:pPr algn="just"/>
            <a:r>
              <a:rPr lang="en-IN" dirty="0"/>
              <a:t> * HTML (Hypertext Markup Language) provides the website's structure by defining elements like headings, paragraphs, images, and navigation menus.</a:t>
            </a:r>
          </a:p>
          <a:p>
            <a:pPr algn="just"/>
            <a:r>
              <a:rPr lang="en-IN" dirty="0"/>
              <a:t> * CSS (Cascading Style Sheets) controls the website's visual appearance, including fonts, </a:t>
            </a:r>
            <a:r>
              <a:rPr lang="en-IN" dirty="0" err="1"/>
              <a:t>colors</a:t>
            </a:r>
            <a:r>
              <a:rPr lang="en-IN" dirty="0"/>
              <a:t>, layouts, and animations.</a:t>
            </a:r>
          </a:p>
          <a:p>
            <a:pPr algn="just"/>
            <a:r>
              <a:rPr lang="en-IN" dirty="0"/>
              <a:t>While HTML and CSS form the core, you can consider adding JavaScript for enhanced interactivity:</a:t>
            </a:r>
          </a:p>
          <a:p>
            <a:pPr algn="just"/>
            <a:r>
              <a:rPr lang="en-IN" dirty="0"/>
              <a:t> * JavaScript can add dynamic elements to your website, such as image carousels, interactive forms, or animations.</a:t>
            </a:r>
          </a:p>
        </p:txBody>
      </p:sp>
    </p:spTree>
    <p:extLst>
      <p:ext uri="{BB962C8B-B14F-4D97-AF65-F5344CB8AC3E}">
        <p14:creationId xmlns:p14="http://schemas.microsoft.com/office/powerpoint/2010/main" val="2116190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6B994A0-8A9C-7DC9-48F7-D97A961AF34C}"/>
              </a:ext>
            </a:extLst>
          </p:cNvPr>
          <p:cNvSpPr/>
          <p:nvPr/>
        </p:nvSpPr>
        <p:spPr>
          <a:xfrm>
            <a:off x="3539716" y="232047"/>
            <a:ext cx="5112568" cy="504056"/>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AC57A5C1-F323-4C56-54DC-1FE7CEB64664}"/>
              </a:ext>
            </a:extLst>
          </p:cNvPr>
          <p:cNvSpPr txBox="1"/>
          <p:nvPr/>
        </p:nvSpPr>
        <p:spPr>
          <a:xfrm>
            <a:off x="4763852" y="299409"/>
            <a:ext cx="2664296" cy="369332"/>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algn="ctr"/>
            <a:r>
              <a:rPr lang="en-US" b="1" dirty="0"/>
              <a:t>Design Decisions</a:t>
            </a:r>
            <a:endParaRPr lang="en-IN" b="1" dirty="0"/>
          </a:p>
        </p:txBody>
      </p:sp>
      <p:sp>
        <p:nvSpPr>
          <p:cNvPr id="8" name="TextBox 7">
            <a:extLst>
              <a:ext uri="{FF2B5EF4-FFF2-40B4-BE49-F238E27FC236}">
                <a16:creationId xmlns:a16="http://schemas.microsoft.com/office/drawing/2014/main" id="{16F092B7-FEDC-5B49-CF18-F330E12D2661}"/>
              </a:ext>
            </a:extLst>
          </p:cNvPr>
          <p:cNvSpPr txBox="1"/>
          <p:nvPr/>
        </p:nvSpPr>
        <p:spPr>
          <a:xfrm>
            <a:off x="551384" y="1484784"/>
            <a:ext cx="11089232" cy="3508653"/>
          </a:xfrm>
          <a:prstGeom prst="rect">
            <a:avLst/>
          </a:prstGeom>
          <a:noFill/>
        </p:spPr>
        <p:txBody>
          <a:bodyPr wrap="square" rtlCol="0">
            <a:spAutoFit/>
          </a:bodyPr>
          <a:lstStyle/>
          <a:p>
            <a:pPr marL="342900" indent="-342900" algn="just">
              <a:buFont typeface="Wingdings" panose="05000000000000000000" pitchFamily="2" charset="2"/>
              <a:buChar char="§"/>
            </a:pPr>
            <a:r>
              <a:rPr lang="en-US" sz="2400" b="1" dirty="0"/>
              <a:t>  Some key design decisions for a Marvel website:</a:t>
            </a:r>
          </a:p>
          <a:p>
            <a:pPr algn="just"/>
            <a:endParaRPr lang="en-US" dirty="0"/>
          </a:p>
          <a:p>
            <a:pPr algn="just"/>
            <a:r>
              <a:rPr lang="en-US" dirty="0"/>
              <a:t>* Target Audience:  Identify the core audience segments (comic book fans, movie watchers, casual fans) to tailor content and user experience.</a:t>
            </a:r>
          </a:p>
          <a:p>
            <a:pPr algn="just"/>
            <a:r>
              <a:rPr lang="en-US" dirty="0"/>
              <a:t> * Visual Design: Leverage the rich colors, action-packed scenes, and iconic characters from the Marvel universe to create a visually engaging website.</a:t>
            </a:r>
          </a:p>
          <a:p>
            <a:pPr algn="just"/>
            <a:r>
              <a:rPr lang="en-US" dirty="0"/>
              <a:t> * Content Strategy:  Offer a mix of content formats like character bios, movie trailers, comic snippets, and interactive features to cater to different interests.</a:t>
            </a:r>
          </a:p>
          <a:p>
            <a:pPr algn="just"/>
            <a:r>
              <a:rPr lang="en-US" dirty="0"/>
              <a:t> * Navigation:  Ensure a user-friendly and intuitive navigation system that allows visitors to easily find characters, movies, comics, and other relevant content.</a:t>
            </a:r>
          </a:p>
          <a:p>
            <a:pPr algn="just"/>
            <a:r>
              <a:rPr lang="en-US" dirty="0"/>
              <a:t> * Responsiveness: Design a website that adapts seamlessly to different devices (desktops, tablets, smartphones) to provide an optimal viewing experience on any platform.</a:t>
            </a:r>
            <a:endParaRPr lang="en-IN" dirty="0"/>
          </a:p>
        </p:txBody>
      </p:sp>
    </p:spTree>
    <p:extLst>
      <p:ext uri="{BB962C8B-B14F-4D97-AF65-F5344CB8AC3E}">
        <p14:creationId xmlns:p14="http://schemas.microsoft.com/office/powerpoint/2010/main" val="1153027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7A780EA-B01D-4B92-49C6-8E06103FF787}"/>
              </a:ext>
            </a:extLst>
          </p:cNvPr>
          <p:cNvSpPr/>
          <p:nvPr/>
        </p:nvSpPr>
        <p:spPr>
          <a:xfrm>
            <a:off x="3647728" y="416246"/>
            <a:ext cx="4896544" cy="576064"/>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A4E54447-A3E1-997A-4F03-6661891FECE2}"/>
              </a:ext>
            </a:extLst>
          </p:cNvPr>
          <p:cNvSpPr txBox="1"/>
          <p:nvPr/>
        </p:nvSpPr>
        <p:spPr>
          <a:xfrm>
            <a:off x="4223792" y="519612"/>
            <a:ext cx="3744416" cy="369332"/>
          </a:xfrm>
          <a:prstGeom prst="rect">
            <a:avLst/>
          </a:prstGeom>
          <a:solidFill>
            <a:schemeClr val="bg1"/>
          </a:solidFill>
        </p:spPr>
        <p:txBody>
          <a:bodyPr wrap="square" rtlCol="0">
            <a:spAutoFit/>
          </a:bodyPr>
          <a:lstStyle/>
          <a:p>
            <a:pPr algn="ctr"/>
            <a:r>
              <a:rPr lang="en-US" b="1" dirty="0"/>
              <a:t>Challenges and Solution</a:t>
            </a:r>
            <a:endParaRPr lang="en-IN" b="1" dirty="0"/>
          </a:p>
        </p:txBody>
      </p:sp>
      <p:sp>
        <p:nvSpPr>
          <p:cNvPr id="8" name="TextBox 7">
            <a:extLst>
              <a:ext uri="{FF2B5EF4-FFF2-40B4-BE49-F238E27FC236}">
                <a16:creationId xmlns:a16="http://schemas.microsoft.com/office/drawing/2014/main" id="{0165BBD8-B199-2D22-F2B8-78E80977C34C}"/>
              </a:ext>
            </a:extLst>
          </p:cNvPr>
          <p:cNvSpPr txBox="1"/>
          <p:nvPr/>
        </p:nvSpPr>
        <p:spPr>
          <a:xfrm>
            <a:off x="431540" y="1268760"/>
            <a:ext cx="11328920" cy="4678204"/>
          </a:xfrm>
          <a:prstGeom prst="rect">
            <a:avLst/>
          </a:prstGeom>
          <a:noFill/>
        </p:spPr>
        <p:txBody>
          <a:bodyPr wrap="square">
            <a:spAutoFit/>
          </a:bodyPr>
          <a:lstStyle/>
          <a:p>
            <a:pPr marL="457200" indent="-457200" algn="just">
              <a:buFont typeface="Wingdings" panose="05000000000000000000" pitchFamily="2" charset="2"/>
              <a:buChar char="§"/>
            </a:pPr>
            <a:r>
              <a:rPr lang="en-IN" sz="2800" b="1" dirty="0"/>
              <a:t> The critical things to not forgot:</a:t>
            </a:r>
            <a:endParaRPr lang="en-IN" b="1" dirty="0"/>
          </a:p>
          <a:p>
            <a:pPr algn="just"/>
            <a:endParaRPr lang="en-IN" dirty="0"/>
          </a:p>
          <a:p>
            <a:pPr algn="just"/>
            <a:r>
              <a:rPr lang="en-IN" dirty="0"/>
              <a:t> * Defining your website's goals and target audience: A clear understanding of what you want your website to achieve and who you're trying to reach is essential for creating an effective website.</a:t>
            </a:r>
          </a:p>
          <a:p>
            <a:pPr algn="just"/>
            <a:r>
              <a:rPr lang="en-IN" dirty="0"/>
              <a:t> * Technical expertise: Building a website from scratch requires knowledge of coding languages like HTML, CSS, and JavaScript. There are website builders that can help, but they also have limitations.</a:t>
            </a:r>
          </a:p>
          <a:p>
            <a:pPr algn="just"/>
            <a:r>
              <a:rPr lang="en-IN" dirty="0"/>
              <a:t> * Balancing design and functionality: Your website should be visually appealing and easy to navigate, but it should also be functional and meet the needs of your users.</a:t>
            </a:r>
          </a:p>
          <a:p>
            <a:pPr algn="just"/>
            <a:r>
              <a:rPr lang="en-IN" dirty="0"/>
              <a:t> * Creating a responsive website: With more and more people browsing the web on their smartphones and tablets, it's important to ensure your website looks good and functions well on all devices.</a:t>
            </a:r>
          </a:p>
          <a:p>
            <a:pPr algn="just"/>
            <a:r>
              <a:rPr lang="en-IN" dirty="0"/>
              <a:t> * Content creation: Websites need high-quality content to keep users engaged. This includes written content, images, and videos.</a:t>
            </a:r>
          </a:p>
          <a:p>
            <a:pPr algn="just"/>
            <a:r>
              <a:rPr lang="en-IN" dirty="0"/>
              <a:t> * Website security: Keeping your website secure is essential to protect your visitors' information and prevent malware attacks.</a:t>
            </a:r>
          </a:p>
          <a:p>
            <a:pPr algn="just"/>
            <a:r>
              <a:rPr lang="en-IN" dirty="0"/>
              <a:t>By being aware of these challenges and planning accordingly, you can increase your chances of building a successful website.</a:t>
            </a:r>
          </a:p>
        </p:txBody>
      </p:sp>
    </p:spTree>
    <p:extLst>
      <p:ext uri="{BB962C8B-B14F-4D97-AF65-F5344CB8AC3E}">
        <p14:creationId xmlns:p14="http://schemas.microsoft.com/office/powerpoint/2010/main" val="3444435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13480-799D-BA7E-3B9D-D578C8005BFA}"/>
              </a:ext>
            </a:extLst>
          </p:cNvPr>
          <p:cNvSpPr/>
          <p:nvPr/>
        </p:nvSpPr>
        <p:spPr>
          <a:xfrm>
            <a:off x="3575720" y="341989"/>
            <a:ext cx="5040560" cy="720080"/>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TextBox 8">
            <a:extLst>
              <a:ext uri="{FF2B5EF4-FFF2-40B4-BE49-F238E27FC236}">
                <a16:creationId xmlns:a16="http://schemas.microsoft.com/office/drawing/2014/main" id="{A574AA7E-6C9A-ABA9-E16C-961DB82C5AED}"/>
              </a:ext>
            </a:extLst>
          </p:cNvPr>
          <p:cNvSpPr txBox="1"/>
          <p:nvPr/>
        </p:nvSpPr>
        <p:spPr>
          <a:xfrm>
            <a:off x="4115780" y="517363"/>
            <a:ext cx="3960440" cy="369332"/>
          </a:xfrm>
          <a:prstGeom prst="rect">
            <a:avLst/>
          </a:prstGeom>
        </p:spPr>
        <p:style>
          <a:lnRef idx="2">
            <a:schemeClr val="dk1">
              <a:shade val="15000"/>
            </a:schemeClr>
          </a:lnRef>
          <a:fillRef idx="1">
            <a:schemeClr val="dk1"/>
          </a:fillRef>
          <a:effectRef idx="0">
            <a:schemeClr val="dk1"/>
          </a:effectRef>
          <a:fontRef idx="minor">
            <a:schemeClr val="lt1"/>
          </a:fontRef>
        </p:style>
        <p:txBody>
          <a:bodyPr wrap="square" rtlCol="0">
            <a:spAutoFit/>
          </a:bodyPr>
          <a:lstStyle/>
          <a:p>
            <a:pPr algn="ctr"/>
            <a:r>
              <a:rPr lang="en-US" b="1" dirty="0"/>
              <a:t>Conclusion and Future Scope</a:t>
            </a:r>
            <a:endParaRPr lang="en-IN" b="1" dirty="0"/>
          </a:p>
        </p:txBody>
      </p:sp>
      <p:sp>
        <p:nvSpPr>
          <p:cNvPr id="11" name="TextBox 10">
            <a:extLst>
              <a:ext uri="{FF2B5EF4-FFF2-40B4-BE49-F238E27FC236}">
                <a16:creationId xmlns:a16="http://schemas.microsoft.com/office/drawing/2014/main" id="{18811A0F-8956-57BF-B4C8-4A509A873E47}"/>
              </a:ext>
            </a:extLst>
          </p:cNvPr>
          <p:cNvSpPr txBox="1"/>
          <p:nvPr/>
        </p:nvSpPr>
        <p:spPr>
          <a:xfrm>
            <a:off x="1343472" y="1700808"/>
            <a:ext cx="2376264" cy="461665"/>
          </a:xfrm>
          <a:prstGeom prst="rect">
            <a:avLst/>
          </a:prstGeom>
          <a:noFill/>
        </p:spPr>
        <p:txBody>
          <a:bodyPr wrap="square" rtlCol="0">
            <a:spAutoFit/>
          </a:bodyPr>
          <a:lstStyle/>
          <a:p>
            <a:pPr marL="342900" indent="-342900">
              <a:buFont typeface="Wingdings" panose="05000000000000000000" pitchFamily="2" charset="2"/>
              <a:buChar char="§"/>
            </a:pPr>
            <a:r>
              <a:rPr lang="en-US" sz="2400" b="1" dirty="0"/>
              <a:t>Conclusion</a:t>
            </a:r>
            <a:endParaRPr lang="en-IN" sz="2400" b="1" dirty="0"/>
          </a:p>
        </p:txBody>
      </p:sp>
      <p:sp>
        <p:nvSpPr>
          <p:cNvPr id="13" name="TextBox 12">
            <a:extLst>
              <a:ext uri="{FF2B5EF4-FFF2-40B4-BE49-F238E27FC236}">
                <a16:creationId xmlns:a16="http://schemas.microsoft.com/office/drawing/2014/main" id="{EEA135E8-26EF-4FE3-F511-DB3E643E065F}"/>
              </a:ext>
            </a:extLst>
          </p:cNvPr>
          <p:cNvSpPr txBox="1"/>
          <p:nvPr/>
        </p:nvSpPr>
        <p:spPr>
          <a:xfrm>
            <a:off x="1127448" y="2690336"/>
            <a:ext cx="9289032" cy="1477328"/>
          </a:xfrm>
          <a:prstGeom prst="rect">
            <a:avLst/>
          </a:prstGeom>
          <a:noFill/>
        </p:spPr>
        <p:txBody>
          <a:bodyPr wrap="square">
            <a:spAutoFit/>
          </a:bodyPr>
          <a:lstStyle/>
          <a:p>
            <a:pPr algn="just"/>
            <a:r>
              <a:rPr lang="en-IN" dirty="0"/>
              <a:t>The Marvel website is a central hub for all things Marvel, offering fans a comprehensive look at the comics, movies, TV shows, characters, and more. It serves as a valuable resource for fans and a powerful marketing tool for the Marvel brand. </a:t>
            </a:r>
            <a:r>
              <a:rPr lang="en-US" dirty="0"/>
              <a:t>The Marvel website doesn't have a definitive conclusion as it's an ongoing platform for fans of the Marvel Universe. It constantly updates with new information about comics, movies, TV shows, video games, and more.</a:t>
            </a:r>
            <a:endParaRPr lang="en-IN" dirty="0"/>
          </a:p>
        </p:txBody>
      </p:sp>
    </p:spTree>
    <p:extLst>
      <p:ext uri="{BB962C8B-B14F-4D97-AF65-F5344CB8AC3E}">
        <p14:creationId xmlns:p14="http://schemas.microsoft.com/office/powerpoint/2010/main" val="1475842300"/>
      </p:ext>
    </p:extLst>
  </p:cSld>
  <p:clrMapOvr>
    <a:masterClrMapping/>
  </p:clrMapOvr>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technology circuit board design presentation (widescreen)</Template>
  <TotalTime>212</TotalTime>
  <Words>1123</Words>
  <Application>Microsoft Office PowerPoint</Application>
  <PresentationFormat>Widescreen</PresentationFormat>
  <Paragraphs>82</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Amasis MT Pro Black</vt:lpstr>
      <vt:lpstr>Arial</vt:lpstr>
      <vt:lpstr>Candara</vt:lpstr>
      <vt:lpstr>Consolas</vt:lpstr>
      <vt:lpstr>Wingdings</vt:lpstr>
      <vt:lpstr>Tech Computer 16x9</vt:lpstr>
      <vt:lpstr>THE MARVEL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MARVEL</dc:title>
  <dc:creator>Ayaaz Ahmed</dc:creator>
  <cp:lastModifiedBy>Milind Randive</cp:lastModifiedBy>
  <cp:revision>4</cp:revision>
  <dcterms:created xsi:type="dcterms:W3CDTF">2024-05-01T15:56:10Z</dcterms:created>
  <dcterms:modified xsi:type="dcterms:W3CDTF">2024-06-21T04:08:49Z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